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258" r:id="rId2"/>
    <p:sldId id="270" r:id="rId3"/>
    <p:sldId id="296" r:id="rId4"/>
    <p:sldId id="271" r:id="rId5"/>
    <p:sldId id="272" r:id="rId6"/>
    <p:sldId id="273" r:id="rId7"/>
    <p:sldId id="274" r:id="rId8"/>
    <p:sldId id="275" r:id="rId9"/>
    <p:sldId id="276" r:id="rId10"/>
    <p:sldId id="277" r:id="rId11"/>
    <p:sldId id="278" r:id="rId12"/>
    <p:sldId id="279" r:id="rId13"/>
    <p:sldId id="299" r:id="rId14"/>
    <p:sldId id="280" r:id="rId15"/>
    <p:sldId id="297" r:id="rId16"/>
    <p:sldId id="281" r:id="rId17"/>
    <p:sldId id="282" r:id="rId18"/>
    <p:sldId id="283" r:id="rId19"/>
    <p:sldId id="284" r:id="rId20"/>
    <p:sldId id="285" r:id="rId21"/>
    <p:sldId id="286" r:id="rId22"/>
    <p:sldId id="287" r:id="rId23"/>
    <p:sldId id="288" r:id="rId24"/>
    <p:sldId id="290" r:id="rId25"/>
    <p:sldId id="291" r:id="rId26"/>
    <p:sldId id="289" r:id="rId27"/>
    <p:sldId id="292" r:id="rId28"/>
    <p:sldId id="293" r:id="rId29"/>
    <p:sldId id="294" r:id="rId30"/>
    <p:sldId id="29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18" y="72"/>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7/8/2021</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7/8/2021</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smtClean="0"/>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7/8/2021</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7/8/2021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7/8/2021</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7/8/2021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smtClean="0"/>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7/8/2021</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7/8/2021</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7/8/2021</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7/8/2021</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7/8/2021</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smtClean="0"/>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7/8/2021</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smtClean="0"/>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5" name="Date Placeholder 4"/>
          <p:cNvSpPr>
            <a:spLocks noGrp="1"/>
          </p:cNvSpPr>
          <p:nvPr>
            <p:ph type="dt" sz="half" idx="10"/>
          </p:nvPr>
        </p:nvSpPr>
        <p:spPr/>
        <p:txBody>
          <a:bodyPr/>
          <a:lstStyle/>
          <a:p>
            <a:fld id="{2CCFE9AC-F15C-4FA0-A6F1-298829FA691D}" type="datetimeFigureOut">
              <a:rPr lang="en-US"/>
              <a:t>7/8/2021</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smtClean="0"/>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7/8/2021</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0"/>
    </mc:Choice>
    <mc:Fallback>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Support Vector Machine (SVM) in </a:t>
            </a:r>
            <a:br>
              <a:rPr lang="en-US" dirty="0" smtClean="0"/>
            </a:br>
            <a:r>
              <a:rPr lang="en-US" dirty="0" smtClean="0"/>
              <a:t>Machine learning </a:t>
            </a:r>
            <a:endParaRPr lang="en-US" dirty="0"/>
          </a:p>
        </p:txBody>
      </p:sp>
      <p:sp>
        <p:nvSpPr>
          <p:cNvPr id="3" name="Subtitle 2"/>
          <p:cNvSpPr>
            <a:spLocks noGrp="1"/>
          </p:cNvSpPr>
          <p:nvPr>
            <p:ph type="subTitle" idx="1"/>
          </p:nvPr>
        </p:nvSpPr>
        <p:spPr/>
        <p:txBody>
          <a:bodyPr/>
          <a:lstStyle/>
          <a:p>
            <a:r>
              <a:rPr lang="en-US" dirty="0" smtClean="0"/>
              <a:t>Presented by :- Hrishikesh Deshpande</a:t>
            </a:r>
          </a:p>
          <a:p>
            <a:r>
              <a:rPr lang="en-US" dirty="0"/>
              <a:t> </a:t>
            </a:r>
            <a:r>
              <a:rPr lang="en-US" dirty="0" smtClean="0"/>
              <a:t>                           ADS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034" y="394727"/>
            <a:ext cx="1601601" cy="2073138"/>
          </a:xfrm>
          <a:prstGeom prst="rect">
            <a:avLst/>
          </a:prstGeom>
        </p:spPr>
      </p:pic>
    </p:spTree>
    <p:extLst>
      <p:ext uri="{BB962C8B-B14F-4D97-AF65-F5344CB8AC3E}">
        <p14:creationId xmlns:p14="http://schemas.microsoft.com/office/powerpoint/2010/main" val="173269830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LSVM (Linear Support Vector Machine)</a:t>
            </a:r>
            <a:endParaRPr lang="en-IN" dirty="0"/>
          </a:p>
        </p:txBody>
      </p:sp>
      <p:sp>
        <p:nvSpPr>
          <p:cNvPr id="3" name="Content Placeholder 2"/>
          <p:cNvSpPr>
            <a:spLocks noGrp="1"/>
          </p:cNvSpPr>
          <p:nvPr>
            <p:ph idx="1"/>
          </p:nvPr>
        </p:nvSpPr>
        <p:spPr/>
        <p:txBody>
          <a:bodyPr/>
          <a:lstStyle/>
          <a:p>
            <a:r>
              <a:rPr lang="en-US" dirty="0"/>
              <a:t>Linear SVM is used for linearly separable data, which means if a dataset can be classified into </a:t>
            </a:r>
            <a:r>
              <a:rPr lang="en-US" dirty="0" smtClean="0"/>
              <a:t>two </a:t>
            </a:r>
            <a:r>
              <a:rPr lang="en-US" dirty="0"/>
              <a:t>classes by using a single straight </a:t>
            </a:r>
            <a:r>
              <a:rPr lang="en-US" dirty="0" smtClean="0"/>
              <a:t>line</a:t>
            </a:r>
          </a:p>
          <a:p>
            <a:r>
              <a:rPr lang="en-US" dirty="0"/>
              <a:t>T</a:t>
            </a:r>
            <a:r>
              <a:rPr lang="en-US" dirty="0" smtClean="0"/>
              <a:t>hen </a:t>
            </a:r>
            <a:r>
              <a:rPr lang="en-US" dirty="0"/>
              <a:t>such data is termed as linearly separable data, and classifier is used called as Linear SVM classifier.</a:t>
            </a:r>
            <a:endParaRPr lang="en-IN" dirty="0"/>
          </a:p>
        </p:txBody>
      </p:sp>
    </p:spTree>
    <p:extLst>
      <p:ext uri="{BB962C8B-B14F-4D97-AF65-F5344CB8AC3E}">
        <p14:creationId xmlns:p14="http://schemas.microsoft.com/office/powerpoint/2010/main" val="175391386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LSVM :</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03784" y="2374184"/>
            <a:ext cx="7381384" cy="3926079"/>
          </a:xfrm>
        </p:spPr>
      </p:pic>
    </p:spTree>
    <p:extLst>
      <p:ext uri="{BB962C8B-B14F-4D97-AF65-F5344CB8AC3E}">
        <p14:creationId xmlns:p14="http://schemas.microsoft.com/office/powerpoint/2010/main" val="248038875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NLSVM ( Non - Linear Support Vector Machine)</a:t>
            </a:r>
            <a:r>
              <a:rPr lang="en-IN" dirty="0"/>
              <a:t/>
            </a:r>
            <a:br>
              <a:rPr lang="en-IN" dirty="0"/>
            </a:br>
            <a:endParaRPr lang="en-IN" dirty="0"/>
          </a:p>
        </p:txBody>
      </p:sp>
      <p:sp>
        <p:nvSpPr>
          <p:cNvPr id="3" name="Content Placeholder 2"/>
          <p:cNvSpPr>
            <a:spLocks noGrp="1"/>
          </p:cNvSpPr>
          <p:nvPr>
            <p:ph idx="1"/>
          </p:nvPr>
        </p:nvSpPr>
        <p:spPr/>
        <p:txBody>
          <a:bodyPr>
            <a:normAutofit lnSpcReduction="10000"/>
          </a:bodyPr>
          <a:lstStyle/>
          <a:p>
            <a:r>
              <a:rPr lang="en-US" dirty="0"/>
              <a:t>Non-Linear SVM is used for non-linearly separated data, which means if a dataset </a:t>
            </a:r>
            <a:r>
              <a:rPr lang="en-US" dirty="0" smtClean="0"/>
              <a:t>cannot be </a:t>
            </a:r>
            <a:r>
              <a:rPr lang="en-US" dirty="0"/>
              <a:t>classified by using a straight </a:t>
            </a:r>
            <a:r>
              <a:rPr lang="en-US" dirty="0" smtClean="0"/>
              <a:t>line. </a:t>
            </a:r>
          </a:p>
          <a:p>
            <a:r>
              <a:rPr lang="en-US" dirty="0" smtClean="0"/>
              <a:t>Then </a:t>
            </a:r>
            <a:r>
              <a:rPr lang="en-US" dirty="0"/>
              <a:t>such data is termed as non-linear data and classifier used is called as Non-linear SVM classifier</a:t>
            </a:r>
            <a:r>
              <a:rPr lang="en-US" dirty="0" smtClean="0"/>
              <a:t>. Here we use Kernel trick or function.</a:t>
            </a:r>
            <a:endParaRPr lang="en-US" dirty="0"/>
          </a:p>
          <a:p>
            <a:r>
              <a:rPr lang="en-US" dirty="0" smtClean="0"/>
              <a:t>If our data is in 1D form then it will convert it into 2D and if we have 2D then in will convert it into 3D. After this, the data points will get linearly separate and then further processes happen by using the </a:t>
            </a:r>
            <a:r>
              <a:rPr lang="en-US" b="1" dirty="0" smtClean="0"/>
              <a:t>Kernel </a:t>
            </a:r>
            <a:r>
              <a:rPr lang="en-US" dirty="0" smtClean="0"/>
              <a:t>function. </a:t>
            </a:r>
          </a:p>
          <a:p>
            <a:r>
              <a:rPr lang="en-US" dirty="0" smtClean="0"/>
              <a:t>Formula : Z = X2 + Y2 </a:t>
            </a:r>
          </a:p>
          <a:p>
            <a:r>
              <a:rPr lang="en-US" dirty="0" smtClean="0"/>
              <a:t>KERNEL classifies low dimensional input space into high dimensional </a:t>
            </a:r>
            <a:r>
              <a:rPr lang="en-US" dirty="0"/>
              <a:t>f</a:t>
            </a:r>
            <a:r>
              <a:rPr lang="en-US" dirty="0" smtClean="0"/>
              <a:t>eature space.</a:t>
            </a:r>
            <a:endParaRPr lang="en-IN" dirty="0"/>
          </a:p>
        </p:txBody>
      </p:sp>
    </p:spTree>
    <p:extLst>
      <p:ext uri="{BB962C8B-B14F-4D97-AF65-F5344CB8AC3E}">
        <p14:creationId xmlns:p14="http://schemas.microsoft.com/office/powerpoint/2010/main" val="5926072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Types of Kernel </a:t>
            </a:r>
            <a:r>
              <a:rPr lang="en-US" dirty="0" smtClean="0"/>
              <a:t>Function and Applications in </a:t>
            </a:r>
            <a:r>
              <a:rPr lang="en-US" dirty="0" smtClean="0"/>
              <a:t>Support </a:t>
            </a:r>
            <a:r>
              <a:rPr lang="en-US" dirty="0" smtClean="0"/>
              <a:t>Vector Machine (SVM) in </a:t>
            </a:r>
            <a:br>
              <a:rPr lang="en-US" dirty="0" smtClean="0"/>
            </a:br>
            <a:r>
              <a:rPr lang="en-US" dirty="0" smtClean="0"/>
              <a:t>Machine learning </a:t>
            </a:r>
            <a:endParaRPr lang="en-US" dirty="0"/>
          </a:p>
        </p:txBody>
      </p:sp>
      <p:sp>
        <p:nvSpPr>
          <p:cNvPr id="3" name="Subtitle 2"/>
          <p:cNvSpPr>
            <a:spLocks noGrp="1"/>
          </p:cNvSpPr>
          <p:nvPr>
            <p:ph type="subTitle" idx="1"/>
          </p:nvPr>
        </p:nvSpPr>
        <p:spPr/>
        <p:txBody>
          <a:bodyPr/>
          <a:lstStyle/>
          <a:p>
            <a:r>
              <a:rPr lang="en-US" dirty="0" smtClean="0"/>
              <a:t>Presented by :- Hrishikesh Deshpande</a:t>
            </a:r>
          </a:p>
          <a:p>
            <a:r>
              <a:rPr lang="en-US" dirty="0"/>
              <a:t> </a:t>
            </a:r>
            <a:r>
              <a:rPr lang="en-US" dirty="0" smtClean="0"/>
              <a:t>                           ADS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034" y="394727"/>
            <a:ext cx="1601601" cy="2073138"/>
          </a:xfrm>
          <a:prstGeom prst="rect">
            <a:avLst/>
          </a:prstGeom>
        </p:spPr>
      </p:pic>
    </p:spTree>
    <p:extLst>
      <p:ext uri="{BB962C8B-B14F-4D97-AF65-F5344CB8AC3E}">
        <p14:creationId xmlns:p14="http://schemas.microsoft.com/office/powerpoint/2010/main" val="9010088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NLSVM representation :</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9336" y="2997574"/>
            <a:ext cx="4799663" cy="2686050"/>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0" y="2997574"/>
            <a:ext cx="5210174" cy="2545416"/>
          </a:xfrm>
          <a:prstGeom prst="rect">
            <a:avLst/>
          </a:prstGeom>
        </p:spPr>
      </p:pic>
    </p:spTree>
    <p:extLst>
      <p:ext uri="{BB962C8B-B14F-4D97-AF65-F5344CB8AC3E}">
        <p14:creationId xmlns:p14="http://schemas.microsoft.com/office/powerpoint/2010/main" val="334282007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Transformation by Kernel function :</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1799" y="2190749"/>
            <a:ext cx="8176411" cy="4371415"/>
          </a:xfrm>
        </p:spPr>
      </p:pic>
    </p:spTree>
    <p:extLst>
      <p:ext uri="{BB962C8B-B14F-4D97-AF65-F5344CB8AC3E}">
        <p14:creationId xmlns:p14="http://schemas.microsoft.com/office/powerpoint/2010/main" val="42658250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Kernel Trick to Classify data points :</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1112" y="2190750"/>
            <a:ext cx="7086600" cy="3986213"/>
          </a:xfrm>
        </p:spPr>
      </p:pic>
    </p:spTree>
    <p:extLst>
      <p:ext uri="{BB962C8B-B14F-4D97-AF65-F5344CB8AC3E}">
        <p14:creationId xmlns:p14="http://schemas.microsoft.com/office/powerpoint/2010/main" val="309915392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difference between Linearly Separable Dataset &amp; Non-Linearly Separable </a:t>
            </a:r>
            <a:r>
              <a:rPr lang="en-US" dirty="0" smtClean="0"/>
              <a:t>Dataset ?</a:t>
            </a:r>
            <a:endParaRPr lang="en-IN" dirty="0"/>
          </a:p>
        </p:txBody>
      </p:sp>
      <p:sp>
        <p:nvSpPr>
          <p:cNvPr id="3" name="Content Placeholder 2"/>
          <p:cNvSpPr>
            <a:spLocks noGrp="1"/>
          </p:cNvSpPr>
          <p:nvPr>
            <p:ph idx="1"/>
          </p:nvPr>
        </p:nvSpPr>
        <p:spPr/>
        <p:txBody>
          <a:bodyPr/>
          <a:lstStyle/>
          <a:p>
            <a:r>
              <a:rPr lang="en-US" dirty="0"/>
              <a:t>L</a:t>
            </a:r>
            <a:r>
              <a:rPr lang="en-US" dirty="0" smtClean="0"/>
              <a:t>inearly </a:t>
            </a:r>
            <a:r>
              <a:rPr lang="en-US" dirty="0"/>
              <a:t>separable data, which means if a dataset can be classified into two classes by using a single straight </a:t>
            </a:r>
            <a:r>
              <a:rPr lang="en-US" dirty="0" smtClean="0"/>
              <a:t>line and </a:t>
            </a:r>
            <a:r>
              <a:rPr lang="en-US" dirty="0" err="1"/>
              <a:t>and</a:t>
            </a:r>
            <a:r>
              <a:rPr lang="en-US" dirty="0"/>
              <a:t> classifier is used called as Linear SVM classifier.</a:t>
            </a:r>
            <a:endParaRPr lang="en-US" dirty="0" smtClean="0"/>
          </a:p>
          <a:p>
            <a:r>
              <a:rPr lang="en-US" dirty="0" smtClean="0"/>
              <a:t>But, in NLSVM </a:t>
            </a:r>
            <a:r>
              <a:rPr lang="en-US" dirty="0"/>
              <a:t>for non-linear data, we cannot draw a single straight line, here we use NLSVM </a:t>
            </a:r>
            <a:r>
              <a:rPr lang="en-US" dirty="0" smtClean="0"/>
              <a:t>Classifier and kernel function to make classification.</a:t>
            </a:r>
          </a:p>
          <a:p>
            <a:endParaRPr lang="en-IN" dirty="0"/>
          </a:p>
        </p:txBody>
      </p:sp>
    </p:spTree>
    <p:extLst>
      <p:ext uri="{BB962C8B-B14F-4D97-AF65-F5344CB8AC3E}">
        <p14:creationId xmlns:p14="http://schemas.microsoft.com/office/powerpoint/2010/main" val="25995645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Kernel Trick is useful in </a:t>
            </a:r>
            <a:r>
              <a:rPr lang="en-US" dirty="0" smtClean="0"/>
              <a:t>NLSVM ?</a:t>
            </a:r>
            <a:endParaRPr lang="en-IN" dirty="0"/>
          </a:p>
        </p:txBody>
      </p:sp>
      <p:sp>
        <p:nvSpPr>
          <p:cNvPr id="3" name="Content Placeholder 2"/>
          <p:cNvSpPr>
            <a:spLocks noGrp="1"/>
          </p:cNvSpPr>
          <p:nvPr>
            <p:ph idx="1"/>
          </p:nvPr>
        </p:nvSpPr>
        <p:spPr/>
        <p:txBody>
          <a:bodyPr/>
          <a:lstStyle/>
          <a:p>
            <a:r>
              <a:rPr lang="en-US" dirty="0"/>
              <a:t> K</a:t>
            </a:r>
            <a:r>
              <a:rPr lang="en-US" dirty="0" smtClean="0"/>
              <a:t>ernels </a:t>
            </a:r>
            <a:r>
              <a:rPr lang="en-US" dirty="0"/>
              <a:t>transforms data into higher-dimensional </a:t>
            </a:r>
            <a:r>
              <a:rPr lang="en-US" dirty="0" smtClean="0"/>
              <a:t>spaces from lower input data space </a:t>
            </a:r>
            <a:r>
              <a:rPr lang="en-US" dirty="0"/>
              <a:t>, machine learning algorithms </a:t>
            </a:r>
            <a:r>
              <a:rPr lang="en-US" dirty="0" smtClean="0"/>
              <a:t>make </a:t>
            </a:r>
            <a:r>
              <a:rPr lang="en-US" dirty="0"/>
              <a:t>use of the kernel </a:t>
            </a:r>
            <a:r>
              <a:rPr lang="en-US" dirty="0" smtClean="0"/>
              <a:t>trick .</a:t>
            </a:r>
          </a:p>
          <a:p>
            <a:r>
              <a:rPr lang="en-US" dirty="0" smtClean="0"/>
              <a:t>By using this trick, the non linear </a:t>
            </a:r>
            <a:r>
              <a:rPr lang="en-US" dirty="0" err="1" smtClean="0"/>
              <a:t>seperable</a:t>
            </a:r>
            <a:r>
              <a:rPr lang="en-US" dirty="0" smtClean="0"/>
              <a:t> dataset get separated </a:t>
            </a:r>
            <a:r>
              <a:rPr lang="en-US" dirty="0" err="1" smtClean="0"/>
              <a:t>linearlly</a:t>
            </a:r>
            <a:r>
              <a:rPr lang="en-US" dirty="0" smtClean="0"/>
              <a:t>,.</a:t>
            </a:r>
          </a:p>
          <a:p>
            <a:r>
              <a:rPr lang="en-US" dirty="0" smtClean="0"/>
              <a:t>And, after that we can apply </a:t>
            </a:r>
            <a:r>
              <a:rPr lang="en-US" dirty="0" err="1" smtClean="0"/>
              <a:t>hyperplane</a:t>
            </a:r>
            <a:r>
              <a:rPr lang="en-US" dirty="0" smtClean="0"/>
              <a:t> and margins on our given datasets to solve classification problems and make predictions for new values. </a:t>
            </a:r>
            <a:endParaRPr lang="en-IN" dirty="0"/>
          </a:p>
        </p:txBody>
      </p:sp>
    </p:spTree>
    <p:extLst>
      <p:ext uri="{BB962C8B-B14F-4D97-AF65-F5344CB8AC3E}">
        <p14:creationId xmlns:p14="http://schemas.microsoft.com/office/powerpoint/2010/main" val="247704431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Define </a:t>
            </a:r>
            <a:r>
              <a:rPr lang="en-IN" dirty="0" smtClean="0"/>
              <a:t>Kernel ?</a:t>
            </a:r>
            <a:endParaRPr lang="en-IN" dirty="0"/>
          </a:p>
        </p:txBody>
      </p:sp>
      <p:sp>
        <p:nvSpPr>
          <p:cNvPr id="3" name="Content Placeholder 2"/>
          <p:cNvSpPr>
            <a:spLocks noGrp="1"/>
          </p:cNvSpPr>
          <p:nvPr>
            <p:ph idx="1"/>
          </p:nvPr>
        </p:nvSpPr>
        <p:spPr/>
        <p:txBody>
          <a:bodyPr/>
          <a:lstStyle/>
          <a:p>
            <a:r>
              <a:rPr lang="en-US" dirty="0"/>
              <a:t>A kernel transforms a low-dimensional input data space into a higher dimensional space. </a:t>
            </a:r>
          </a:p>
          <a:p>
            <a:r>
              <a:rPr lang="en-US" dirty="0"/>
              <a:t>So, it converts non-linear separable problems to linear separable problems by adding more dimensions to it. </a:t>
            </a:r>
          </a:p>
          <a:p>
            <a:r>
              <a:rPr lang="en-US" dirty="0"/>
              <a:t>Thus, the kernel trick helps us to build a more accurate classifier. Hence, it is useful in non-linear separation problems.</a:t>
            </a:r>
          </a:p>
          <a:p>
            <a:endParaRPr lang="en-US" dirty="0"/>
          </a:p>
          <a:p>
            <a:r>
              <a:rPr lang="en-US" dirty="0"/>
              <a:t>In the context of SVMs, there are 4 popular kernels – Linear kernel, Polynomial kernel, Radial Basis Function (RBF) kernel and Sigmoid kernel.</a:t>
            </a:r>
            <a:endParaRPr lang="en-IN" dirty="0"/>
          </a:p>
        </p:txBody>
      </p:sp>
    </p:spTree>
    <p:extLst>
      <p:ext uri="{BB962C8B-B14F-4D97-AF65-F5344CB8AC3E}">
        <p14:creationId xmlns:p14="http://schemas.microsoft.com/office/powerpoint/2010/main" val="19647976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SVM ?</a:t>
            </a:r>
            <a:endParaRPr lang="en-IN" dirty="0"/>
          </a:p>
        </p:txBody>
      </p:sp>
      <p:sp>
        <p:nvSpPr>
          <p:cNvPr id="3" name="Content Placeholder 2"/>
          <p:cNvSpPr>
            <a:spLocks noGrp="1"/>
          </p:cNvSpPr>
          <p:nvPr>
            <p:ph idx="1"/>
          </p:nvPr>
        </p:nvSpPr>
        <p:spPr/>
        <p:txBody>
          <a:bodyPr/>
          <a:lstStyle/>
          <a:p>
            <a:r>
              <a:rPr lang="en-US" dirty="0"/>
              <a:t>Support Vector Machine or SVM is one of the most popular Supervised Learning algorithms, </a:t>
            </a:r>
            <a:r>
              <a:rPr lang="en-US" dirty="0" smtClean="0"/>
              <a:t>which </a:t>
            </a:r>
            <a:r>
              <a:rPr lang="en-US" dirty="0"/>
              <a:t>is used for Classification as well as Regression problems. </a:t>
            </a:r>
          </a:p>
          <a:p>
            <a:r>
              <a:rPr lang="en-US" dirty="0" smtClean="0"/>
              <a:t>but, mostly we use SVM for Classification problems in Machine Learning.</a:t>
            </a:r>
          </a:p>
          <a:p>
            <a:r>
              <a:rPr lang="en-US" dirty="0" smtClean="0"/>
              <a:t>It helps to find out the best line or decision boundary , called </a:t>
            </a:r>
            <a:r>
              <a:rPr lang="en-US" dirty="0" err="1" smtClean="0"/>
              <a:t>Hyperplane</a:t>
            </a:r>
            <a:r>
              <a:rPr lang="en-US" dirty="0"/>
              <a:t> </a:t>
            </a:r>
            <a:r>
              <a:rPr lang="en-US" dirty="0" smtClean="0"/>
              <a:t>which classifies the data points.</a:t>
            </a:r>
            <a:endParaRPr lang="en-IN" dirty="0"/>
          </a:p>
        </p:txBody>
      </p:sp>
    </p:spTree>
    <p:extLst>
      <p:ext uri="{BB962C8B-B14F-4D97-AF65-F5344CB8AC3E}">
        <p14:creationId xmlns:p14="http://schemas.microsoft.com/office/powerpoint/2010/main" val="156746391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kernel :</a:t>
            </a:r>
            <a:endParaRPr lang="en-IN" dirty="0"/>
          </a:p>
        </p:txBody>
      </p:sp>
      <p:sp>
        <p:nvSpPr>
          <p:cNvPr id="3" name="Content Placeholder 2"/>
          <p:cNvSpPr>
            <a:spLocks noGrp="1"/>
          </p:cNvSpPr>
          <p:nvPr>
            <p:ph idx="1"/>
          </p:nvPr>
        </p:nvSpPr>
        <p:spPr>
          <a:xfrm>
            <a:off x="1280160" y="2190749"/>
            <a:ext cx="9628632" cy="4595533"/>
          </a:xfrm>
        </p:spPr>
        <p:txBody>
          <a:bodyPr>
            <a:normAutofit/>
          </a:bodyPr>
          <a:lstStyle/>
          <a:p>
            <a:pPr>
              <a:buFont typeface="Wingdings" panose="05000000000000000000" pitchFamily="2" charset="2"/>
              <a:buChar char="Ø"/>
            </a:pPr>
            <a:r>
              <a:rPr lang="en-US" dirty="0"/>
              <a:t>Linear Kernel: </a:t>
            </a:r>
          </a:p>
          <a:p>
            <a:r>
              <a:rPr lang="en-US" dirty="0"/>
              <a:t>It helps to draw a best fit line that separates both the classes linearly.</a:t>
            </a:r>
          </a:p>
          <a:p>
            <a:r>
              <a:rPr lang="en-US" dirty="0"/>
              <a:t>Linear kernel support vector machines have good performance only on very simple problems</a:t>
            </a:r>
            <a:r>
              <a:rPr lang="en-US" dirty="0" smtClean="0"/>
              <a:t>. We cannot use complex or large datasets here.</a:t>
            </a:r>
          </a:p>
          <a:p>
            <a:pPr marL="0" indent="0">
              <a:buNone/>
            </a:pPr>
            <a:endParaRPr lang="en-US" dirty="0"/>
          </a:p>
          <a:p>
            <a:pPr>
              <a:buFont typeface="Wingdings" panose="05000000000000000000" pitchFamily="2" charset="2"/>
              <a:buChar char="Ø"/>
            </a:pPr>
            <a:r>
              <a:rPr lang="en-US" dirty="0" smtClean="0"/>
              <a:t>Polynomial </a:t>
            </a:r>
            <a:r>
              <a:rPr lang="en-US" dirty="0"/>
              <a:t>Kernel:</a:t>
            </a:r>
          </a:p>
          <a:p>
            <a:r>
              <a:rPr lang="en-US" dirty="0"/>
              <a:t>In the polynomial kernel, we simply calculate the dot product by increasing the power of the kernel</a:t>
            </a:r>
            <a:r>
              <a:rPr lang="en-US" dirty="0" smtClean="0"/>
              <a:t>.</a:t>
            </a:r>
          </a:p>
          <a:p>
            <a:pPr marL="0" indent="0">
              <a:buNone/>
            </a:pPr>
            <a:endParaRPr lang="en-US" dirty="0"/>
          </a:p>
          <a:p>
            <a:endParaRPr lang="en-US" dirty="0"/>
          </a:p>
        </p:txBody>
      </p:sp>
    </p:spTree>
    <p:extLst>
      <p:ext uri="{BB962C8B-B14F-4D97-AF65-F5344CB8AC3E}">
        <p14:creationId xmlns:p14="http://schemas.microsoft.com/office/powerpoint/2010/main" val="376614260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pPr>
              <a:buFont typeface="Wingdings" panose="05000000000000000000" pitchFamily="2" charset="2"/>
              <a:buChar char="Ø"/>
            </a:pPr>
            <a:r>
              <a:rPr lang="en-US" dirty="0"/>
              <a:t>Radial basis function(RBF)</a:t>
            </a:r>
          </a:p>
          <a:p>
            <a:r>
              <a:rPr lang="en-US" dirty="0"/>
              <a:t>RBF is the most popular support vector machine kernel choice, and the default one used in </a:t>
            </a:r>
            <a:r>
              <a:rPr lang="en-US" dirty="0" err="1"/>
              <a:t>sklearn</a:t>
            </a:r>
            <a:r>
              <a:rPr lang="en-US" dirty="0"/>
              <a:t>. </a:t>
            </a:r>
          </a:p>
          <a:p>
            <a:r>
              <a:rPr lang="en-US" dirty="0"/>
              <a:t>RBF is short for "radial basis function“. It is a general-purpose </a:t>
            </a:r>
            <a:r>
              <a:rPr lang="en-US" dirty="0" smtClean="0"/>
              <a:t>kernel used </a:t>
            </a:r>
            <a:r>
              <a:rPr lang="en-US" dirty="0"/>
              <a:t>when there is no prior knowledge about the data. </a:t>
            </a:r>
            <a:endParaRPr lang="en-US" dirty="0" smtClean="0"/>
          </a:p>
          <a:p>
            <a:r>
              <a:rPr lang="en-US" dirty="0" smtClean="0"/>
              <a:t>If dataset is very complex then we will by default use RBF there to get quick accuracy. </a:t>
            </a:r>
            <a:endParaRPr lang="en-US" dirty="0"/>
          </a:p>
          <a:p>
            <a:endParaRPr lang="en-US" dirty="0"/>
          </a:p>
          <a:p>
            <a:pPr>
              <a:buFont typeface="Wingdings" panose="05000000000000000000" pitchFamily="2" charset="2"/>
              <a:buChar char="Ø"/>
            </a:pPr>
            <a:r>
              <a:rPr lang="en-US" dirty="0"/>
              <a:t>Sigmoid Kernel:</a:t>
            </a:r>
          </a:p>
          <a:p>
            <a:r>
              <a:rPr lang="en-US" dirty="0"/>
              <a:t>Mostly, it is used in deep learning, to solve ANN based problems.</a:t>
            </a:r>
            <a:endParaRPr lang="en-IN" dirty="0"/>
          </a:p>
        </p:txBody>
      </p:sp>
      <p:sp>
        <p:nvSpPr>
          <p:cNvPr id="6" name="Rectangle 5"/>
          <p:cNvSpPr/>
          <p:nvPr/>
        </p:nvSpPr>
        <p:spPr>
          <a:xfrm>
            <a:off x="860612" y="833718"/>
            <a:ext cx="8256494" cy="8606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Difference between RBF and Sigmoid :</a:t>
            </a:r>
            <a:endParaRPr lang="en-IN" dirty="0">
              <a:solidFill>
                <a:schemeClr val="tx2"/>
              </a:solidFill>
            </a:endParaRPr>
          </a:p>
        </p:txBody>
      </p:sp>
    </p:spTree>
    <p:extLst>
      <p:ext uri="{BB962C8B-B14F-4D97-AF65-F5344CB8AC3E}">
        <p14:creationId xmlns:p14="http://schemas.microsoft.com/office/powerpoint/2010/main" val="400881332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3301" y="2285947"/>
            <a:ext cx="7384419" cy="2837478"/>
          </a:xfrm>
        </p:spPr>
      </p:pic>
      <p:sp>
        <p:nvSpPr>
          <p:cNvPr id="5" name="Rectangle 4"/>
          <p:cNvSpPr/>
          <p:nvPr/>
        </p:nvSpPr>
        <p:spPr>
          <a:xfrm>
            <a:off x="1111624" y="5692588"/>
            <a:ext cx="9959788" cy="905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By using these formulas, kernel converts low dimensional data space into high dimensional feature dimensional space.</a:t>
            </a:r>
            <a:endParaRPr lang="en-IN" dirty="0">
              <a:solidFill>
                <a:schemeClr val="tx2"/>
              </a:solidFill>
            </a:endParaRPr>
          </a:p>
        </p:txBody>
      </p:sp>
    </p:spTree>
    <p:extLst>
      <p:ext uri="{BB962C8B-B14F-4D97-AF65-F5344CB8AC3E}">
        <p14:creationId xmlns:p14="http://schemas.microsoft.com/office/powerpoint/2010/main" val="137637662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sv-SE" dirty="0"/>
              <a:t>C and Gamma in </a:t>
            </a:r>
            <a:r>
              <a:rPr lang="sv-SE" dirty="0" smtClean="0"/>
              <a:t>SVM ?</a:t>
            </a:r>
            <a:endParaRPr lang="en-IN" dirty="0"/>
          </a:p>
        </p:txBody>
      </p:sp>
      <p:sp>
        <p:nvSpPr>
          <p:cNvPr id="3" name="Content Placeholder 2"/>
          <p:cNvSpPr>
            <a:spLocks noGrp="1"/>
          </p:cNvSpPr>
          <p:nvPr>
            <p:ph idx="1"/>
          </p:nvPr>
        </p:nvSpPr>
        <p:spPr/>
        <p:txBody>
          <a:bodyPr/>
          <a:lstStyle/>
          <a:p>
            <a:r>
              <a:rPr lang="en-US" dirty="0"/>
              <a:t>Since kernels transforms data into higher-dimensional spaces , machine learning algorithms making use of the kernel trick have a tendency to </a:t>
            </a:r>
            <a:r>
              <a:rPr lang="en-US" dirty="0" err="1"/>
              <a:t>overfit</a:t>
            </a:r>
            <a:r>
              <a:rPr lang="en-US" dirty="0"/>
              <a:t>.</a:t>
            </a:r>
          </a:p>
          <a:p>
            <a:r>
              <a:rPr lang="en-US" dirty="0"/>
              <a:t>The </a:t>
            </a:r>
            <a:r>
              <a:rPr lang="en-US" dirty="0" err="1"/>
              <a:t>sklearn</a:t>
            </a:r>
            <a:r>
              <a:rPr lang="en-US" dirty="0"/>
              <a:t> SVM methods provide  C and gamma functions for this purpose.</a:t>
            </a:r>
          </a:p>
          <a:p>
            <a:r>
              <a:rPr lang="en-US" dirty="0"/>
              <a:t>C &amp; Gamma is a hypermeter which is set before the training model and used to control error </a:t>
            </a:r>
            <a:r>
              <a:rPr lang="en-US" dirty="0" smtClean="0"/>
              <a:t>.</a:t>
            </a:r>
          </a:p>
          <a:p>
            <a:r>
              <a:rPr lang="en-US" dirty="0" smtClean="0"/>
              <a:t>As the value of C increases the model gets </a:t>
            </a:r>
            <a:r>
              <a:rPr lang="en-US" dirty="0" err="1" smtClean="0"/>
              <a:t>overfits</a:t>
            </a:r>
            <a:r>
              <a:rPr lang="en-US" dirty="0" smtClean="0"/>
              <a:t> and </a:t>
            </a:r>
            <a:r>
              <a:rPr lang="en-US" dirty="0"/>
              <a:t>As the value of C </a:t>
            </a:r>
            <a:r>
              <a:rPr lang="en-US" dirty="0" smtClean="0"/>
              <a:t>decreases </a:t>
            </a:r>
            <a:r>
              <a:rPr lang="en-US" dirty="0"/>
              <a:t>the model gets </a:t>
            </a:r>
            <a:r>
              <a:rPr lang="en-US" dirty="0" err="1" smtClean="0"/>
              <a:t>underfits</a:t>
            </a:r>
            <a:r>
              <a:rPr lang="en-US" dirty="0" smtClean="0"/>
              <a:t>. So we should have medium C for good model. </a:t>
            </a:r>
            <a:endParaRPr lang="en-IN" dirty="0"/>
          </a:p>
        </p:txBody>
      </p:sp>
    </p:spTree>
    <p:extLst>
      <p:ext uri="{BB962C8B-B14F-4D97-AF65-F5344CB8AC3E}">
        <p14:creationId xmlns:p14="http://schemas.microsoft.com/office/powerpoint/2010/main" val="61372503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4283" y="2489173"/>
            <a:ext cx="7435142" cy="3425570"/>
          </a:xfrm>
        </p:spPr>
      </p:pic>
      <p:sp>
        <p:nvSpPr>
          <p:cNvPr id="5" name="Rectangle 4"/>
          <p:cNvSpPr/>
          <p:nvPr/>
        </p:nvSpPr>
        <p:spPr>
          <a:xfrm>
            <a:off x="2886635" y="6024282"/>
            <a:ext cx="1183341" cy="3316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Underfits</a:t>
            </a:r>
            <a:endParaRPr lang="en-IN" dirty="0"/>
          </a:p>
        </p:txBody>
      </p:sp>
      <p:sp>
        <p:nvSpPr>
          <p:cNvPr id="6" name="Rectangle 5"/>
          <p:cNvSpPr/>
          <p:nvPr/>
        </p:nvSpPr>
        <p:spPr>
          <a:xfrm>
            <a:off x="5531224" y="6024282"/>
            <a:ext cx="1057835" cy="6813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Good Model</a:t>
            </a:r>
            <a:endParaRPr lang="en-IN" dirty="0"/>
          </a:p>
        </p:txBody>
      </p:sp>
      <p:sp>
        <p:nvSpPr>
          <p:cNvPr id="7" name="Rectangle 6"/>
          <p:cNvSpPr/>
          <p:nvPr/>
        </p:nvSpPr>
        <p:spPr>
          <a:xfrm>
            <a:off x="7628965" y="6024282"/>
            <a:ext cx="1326777" cy="268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Overfits</a:t>
            </a:r>
            <a:endParaRPr lang="en-IN" dirty="0"/>
          </a:p>
        </p:txBody>
      </p:sp>
    </p:spTree>
    <p:extLst>
      <p:ext uri="{BB962C8B-B14F-4D97-AF65-F5344CB8AC3E}">
        <p14:creationId xmlns:p14="http://schemas.microsoft.com/office/powerpoint/2010/main" val="354375903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Gamma in kernel :</a:t>
            </a:r>
            <a:endParaRPr lang="en-IN" dirty="0"/>
          </a:p>
        </p:txBody>
      </p:sp>
      <p:sp>
        <p:nvSpPr>
          <p:cNvPr id="3" name="Content Placeholder 2"/>
          <p:cNvSpPr>
            <a:spLocks noGrp="1"/>
          </p:cNvSpPr>
          <p:nvPr>
            <p:ph idx="1"/>
          </p:nvPr>
        </p:nvSpPr>
        <p:spPr/>
        <p:txBody>
          <a:bodyPr/>
          <a:lstStyle/>
          <a:p>
            <a:r>
              <a:rPr lang="en-US" dirty="0"/>
              <a:t>y : </a:t>
            </a:r>
            <a:r>
              <a:rPr lang="en-US" dirty="0" smtClean="0"/>
              <a:t>Gamma: </a:t>
            </a:r>
            <a:r>
              <a:rPr lang="en-US" dirty="0"/>
              <a:t>Gamma (used only for RBF kernel</a:t>
            </a:r>
            <a:r>
              <a:rPr lang="en-US" dirty="0" smtClean="0"/>
              <a:t>)</a:t>
            </a:r>
          </a:p>
          <a:p>
            <a:r>
              <a:rPr lang="en-US" dirty="0" smtClean="0"/>
              <a:t> </a:t>
            </a:r>
            <a:r>
              <a:rPr lang="en-US" dirty="0"/>
              <a:t>Behavior: As the value of 'y' increases the model gets </a:t>
            </a:r>
            <a:r>
              <a:rPr lang="en-US" dirty="0" err="1"/>
              <a:t>overfits</a:t>
            </a:r>
            <a:r>
              <a:rPr lang="en-US" dirty="0"/>
              <a:t>. IAs the value of 'y' decreases the model </a:t>
            </a:r>
            <a:r>
              <a:rPr lang="en-US" dirty="0" err="1"/>
              <a:t>underfits</a:t>
            </a:r>
            <a:r>
              <a:rPr lang="en-US" dirty="0"/>
              <a:t>.</a:t>
            </a:r>
            <a:endParaRPr lang="en-IN" dirty="0"/>
          </a:p>
        </p:txBody>
      </p:sp>
    </p:spTree>
    <p:extLst>
      <p:ext uri="{BB962C8B-B14F-4D97-AF65-F5344CB8AC3E}">
        <p14:creationId xmlns:p14="http://schemas.microsoft.com/office/powerpoint/2010/main" val="204307341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Applications </a:t>
            </a:r>
            <a:r>
              <a:rPr lang="en-IN" dirty="0"/>
              <a:t>of </a:t>
            </a:r>
            <a:r>
              <a:rPr lang="en-IN" dirty="0" smtClean="0"/>
              <a:t>kernel :</a:t>
            </a:r>
            <a:endParaRPr lang="en-IN" dirty="0"/>
          </a:p>
        </p:txBody>
      </p:sp>
      <p:sp>
        <p:nvSpPr>
          <p:cNvPr id="3" name="Content Placeholder 2"/>
          <p:cNvSpPr>
            <a:spLocks noGrp="1"/>
          </p:cNvSpPr>
          <p:nvPr>
            <p:ph idx="1"/>
          </p:nvPr>
        </p:nvSpPr>
        <p:spPr/>
        <p:txBody>
          <a:bodyPr>
            <a:normAutofit fontScale="92500" lnSpcReduction="10000"/>
          </a:bodyPr>
          <a:lstStyle/>
          <a:p>
            <a:r>
              <a:rPr lang="en-US" dirty="0" smtClean="0"/>
              <a:t> </a:t>
            </a:r>
            <a:r>
              <a:rPr lang="en-US" dirty="0"/>
              <a:t>Disease </a:t>
            </a:r>
            <a:r>
              <a:rPr lang="en-US" dirty="0" smtClean="0"/>
              <a:t>Diagnosis</a:t>
            </a:r>
          </a:p>
          <a:p>
            <a:r>
              <a:rPr lang="en-US" dirty="0" smtClean="0"/>
              <a:t> </a:t>
            </a:r>
            <a:r>
              <a:rPr lang="en-US" dirty="0"/>
              <a:t>Face detection - </a:t>
            </a:r>
            <a:r>
              <a:rPr lang="en-US" dirty="0" err="1"/>
              <a:t>SVMc</a:t>
            </a:r>
            <a:r>
              <a:rPr lang="en-US" dirty="0"/>
              <a:t> classify parts of the image as a face and non face and create a square boundary around the face</a:t>
            </a:r>
            <a:r>
              <a:rPr lang="en-US" dirty="0" smtClean="0"/>
              <a:t>.</a:t>
            </a:r>
          </a:p>
          <a:p>
            <a:r>
              <a:rPr lang="en-US" dirty="0" smtClean="0"/>
              <a:t> </a:t>
            </a:r>
            <a:r>
              <a:rPr lang="en-US" dirty="0"/>
              <a:t>Text and hypertext categorization - They use training data to classify documents into different categories. It categorizes on the basis of the score generated and then compares with the threshold value</a:t>
            </a:r>
            <a:r>
              <a:rPr lang="en-US" dirty="0" smtClean="0"/>
              <a:t>.</a:t>
            </a:r>
          </a:p>
          <a:p>
            <a:r>
              <a:rPr lang="en-US" dirty="0" smtClean="0"/>
              <a:t> </a:t>
            </a:r>
            <a:r>
              <a:rPr lang="en-US" dirty="0"/>
              <a:t>It Uses training data to classify documents into different categories such as news articles, e-mails, and web pages Examples</a:t>
            </a:r>
            <a:r>
              <a:rPr lang="en-US" dirty="0" smtClean="0"/>
              <a:t>:</a:t>
            </a:r>
          </a:p>
          <a:p>
            <a:r>
              <a:rPr lang="en-US" dirty="0" smtClean="0"/>
              <a:t> </a:t>
            </a:r>
            <a:r>
              <a:rPr lang="en-US" dirty="0"/>
              <a:t>Classification of news articles into "business" and "</a:t>
            </a:r>
            <a:r>
              <a:rPr lang="en-US" dirty="0" smtClean="0"/>
              <a:t>Movies“.</a:t>
            </a:r>
          </a:p>
          <a:p>
            <a:r>
              <a:rPr lang="en-US" dirty="0" smtClean="0"/>
              <a:t> </a:t>
            </a:r>
            <a:r>
              <a:rPr lang="en-US" dirty="0"/>
              <a:t>Classification of web pages into personal home pages and </a:t>
            </a:r>
            <a:r>
              <a:rPr lang="en-US" dirty="0" smtClean="0"/>
              <a:t>others.</a:t>
            </a:r>
            <a:endParaRPr lang="en-IN" dirty="0"/>
          </a:p>
        </p:txBody>
      </p:sp>
    </p:spTree>
    <p:extLst>
      <p:ext uri="{BB962C8B-B14F-4D97-AF65-F5344CB8AC3E}">
        <p14:creationId xmlns:p14="http://schemas.microsoft.com/office/powerpoint/2010/main" val="352972251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Classification </a:t>
            </a:r>
            <a:r>
              <a:rPr lang="en-US" dirty="0"/>
              <a:t>of images - Use of SVMS provides better search accuracy for image classification</a:t>
            </a:r>
            <a:r>
              <a:rPr lang="en-US" dirty="0" smtClean="0"/>
              <a:t>.</a:t>
            </a:r>
          </a:p>
          <a:p>
            <a:r>
              <a:rPr lang="en-US" dirty="0" smtClean="0"/>
              <a:t> </a:t>
            </a:r>
            <a:r>
              <a:rPr lang="en-US" dirty="0"/>
              <a:t>It classifies the parts of the image as face and non-face. It contains training data of n x n pixels with a two-class face (+1) and non-face (-1). Then it extracts features from each pixel as face or non-face. Creates a square boundary around faces on the basis of pixel brightness and classifies each image by using the same process.</a:t>
            </a:r>
            <a:endParaRPr lang="en-IN" dirty="0"/>
          </a:p>
        </p:txBody>
      </p:sp>
    </p:spTree>
    <p:extLst>
      <p:ext uri="{BB962C8B-B14F-4D97-AF65-F5344CB8AC3E}">
        <p14:creationId xmlns:p14="http://schemas.microsoft.com/office/powerpoint/2010/main" val="28839645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merits of SVM :</a:t>
            </a:r>
            <a:endParaRPr lang="en-IN" dirty="0"/>
          </a:p>
        </p:txBody>
      </p:sp>
      <p:sp>
        <p:nvSpPr>
          <p:cNvPr id="3" name="Content Placeholder 2"/>
          <p:cNvSpPr>
            <a:spLocks noGrp="1"/>
          </p:cNvSpPr>
          <p:nvPr>
            <p:ph idx="1"/>
          </p:nvPr>
        </p:nvSpPr>
        <p:spPr/>
        <p:txBody>
          <a:bodyPr/>
          <a:lstStyle/>
          <a:p>
            <a:r>
              <a:rPr lang="en-US" dirty="0" smtClean="0"/>
              <a:t>Merit </a:t>
            </a:r>
            <a:r>
              <a:rPr lang="en-US" dirty="0"/>
              <a:t>of </a:t>
            </a:r>
            <a:r>
              <a:rPr lang="en-US" dirty="0" smtClean="0"/>
              <a:t>SVM Pros </a:t>
            </a:r>
            <a:r>
              <a:rPr lang="en-US" dirty="0"/>
              <a:t>of SVM classifiers</a:t>
            </a:r>
            <a:r>
              <a:rPr lang="en-US" dirty="0" smtClean="0"/>
              <a:t>:</a:t>
            </a:r>
          </a:p>
          <a:p>
            <a:r>
              <a:rPr lang="en-US" dirty="0" smtClean="0"/>
              <a:t> </a:t>
            </a:r>
            <a:r>
              <a:rPr lang="en-US" dirty="0"/>
              <a:t>It works really well with clear margin of separation. It is effective in high dimensional </a:t>
            </a:r>
            <a:r>
              <a:rPr lang="en-US" dirty="0" err="1"/>
              <a:t>spaces.They</a:t>
            </a:r>
            <a:r>
              <a:rPr lang="en-US" dirty="0"/>
              <a:t> work well for both high and low dimensional data. They perform very well on a range of datasets</a:t>
            </a:r>
            <a:r>
              <a:rPr lang="en-US" dirty="0" smtClean="0"/>
              <a:t>.</a:t>
            </a:r>
          </a:p>
          <a:p>
            <a:r>
              <a:rPr lang="en-US" dirty="0" smtClean="0"/>
              <a:t> </a:t>
            </a:r>
            <a:r>
              <a:rPr lang="en-US" dirty="0"/>
              <a:t>They are versatile: different kernel functions can be specified, or custom kernels can also be defined for specific data </a:t>
            </a:r>
            <a:r>
              <a:rPr lang="en-US" dirty="0" smtClean="0"/>
              <a:t>types. </a:t>
            </a:r>
            <a:endParaRPr lang="en-IN" dirty="0"/>
          </a:p>
        </p:txBody>
      </p:sp>
    </p:spTree>
    <p:extLst>
      <p:ext uri="{BB962C8B-B14F-4D97-AF65-F5344CB8AC3E}">
        <p14:creationId xmlns:p14="http://schemas.microsoft.com/office/powerpoint/2010/main" val="273830592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 demerits </a:t>
            </a:r>
            <a:r>
              <a:rPr lang="en-US" dirty="0"/>
              <a:t>of SVM :</a:t>
            </a:r>
            <a:endParaRPr lang="en-IN" dirty="0"/>
          </a:p>
        </p:txBody>
      </p:sp>
      <p:sp>
        <p:nvSpPr>
          <p:cNvPr id="3" name="Content Placeholder 2"/>
          <p:cNvSpPr>
            <a:spLocks noGrp="1"/>
          </p:cNvSpPr>
          <p:nvPr>
            <p:ph idx="1"/>
          </p:nvPr>
        </p:nvSpPr>
        <p:spPr/>
        <p:txBody>
          <a:bodyPr/>
          <a:lstStyle/>
          <a:p>
            <a:r>
              <a:rPr lang="en-US" dirty="0"/>
              <a:t>Demerit of </a:t>
            </a:r>
            <a:r>
              <a:rPr lang="en-US" dirty="0" smtClean="0"/>
              <a:t>SVM Cons </a:t>
            </a:r>
            <a:r>
              <a:rPr lang="en-US" dirty="0"/>
              <a:t>of SVM </a:t>
            </a:r>
            <a:r>
              <a:rPr lang="en-US" dirty="0" smtClean="0"/>
              <a:t>classifiers : </a:t>
            </a:r>
          </a:p>
          <a:p>
            <a:r>
              <a:rPr lang="en-US" dirty="0" smtClean="0"/>
              <a:t>They </a:t>
            </a:r>
            <a:r>
              <a:rPr lang="en-US" dirty="0"/>
              <a:t>have high training time hence in practice not suitable for large datasets. </a:t>
            </a:r>
          </a:p>
          <a:p>
            <a:r>
              <a:rPr lang="en-US" dirty="0" smtClean="0"/>
              <a:t>It </a:t>
            </a:r>
            <a:r>
              <a:rPr lang="en-US" dirty="0"/>
              <a:t>also doesn't perform very well, when the data set has more noise.</a:t>
            </a:r>
            <a:endParaRPr lang="en-IN" dirty="0"/>
          </a:p>
        </p:txBody>
      </p:sp>
    </p:spTree>
    <p:extLst>
      <p:ext uri="{BB962C8B-B14F-4D97-AF65-F5344CB8AC3E}">
        <p14:creationId xmlns:p14="http://schemas.microsoft.com/office/powerpoint/2010/main" val="18296864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93273" y="2190750"/>
            <a:ext cx="7602278" cy="3986213"/>
          </a:xfrm>
        </p:spPr>
      </p:pic>
    </p:spTree>
    <p:extLst>
      <p:ext uri="{BB962C8B-B14F-4D97-AF65-F5344CB8AC3E}">
        <p14:creationId xmlns:p14="http://schemas.microsoft.com/office/powerpoint/2010/main" val="4480037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8489" y="520131"/>
            <a:ext cx="9628632" cy="1362113"/>
          </a:xfrm>
        </p:spPr>
        <p:txBody>
          <a:bodyPr>
            <a:normAutofit fontScale="90000"/>
          </a:bodyPr>
          <a:lstStyle/>
          <a:p>
            <a:r>
              <a:rPr lang="en-US" sz="8800" dirty="0" smtClean="0"/>
              <a:t>THANK YOU !!!</a:t>
            </a:r>
            <a:endParaRPr lang="en-IN" sz="8800" dirty="0"/>
          </a:p>
        </p:txBody>
      </p:sp>
    </p:spTree>
    <p:extLst>
      <p:ext uri="{BB962C8B-B14F-4D97-AF65-F5344CB8AC3E}">
        <p14:creationId xmlns:p14="http://schemas.microsoft.com/office/powerpoint/2010/main" val="40403834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Define Support Vectors, Margin, </a:t>
            </a:r>
            <a:r>
              <a:rPr lang="en-IN" dirty="0" err="1" smtClean="0"/>
              <a:t>Hyperplane</a:t>
            </a:r>
            <a:r>
              <a:rPr lang="en-IN" dirty="0"/>
              <a:t> </a:t>
            </a:r>
            <a:r>
              <a:rPr lang="en-IN" dirty="0" smtClean="0"/>
              <a:t>in SVM :</a:t>
            </a:r>
            <a:endParaRPr lang="en-IN" dirty="0"/>
          </a:p>
        </p:txBody>
      </p:sp>
      <p:sp>
        <p:nvSpPr>
          <p:cNvPr id="3" name="Content Placeholder 2"/>
          <p:cNvSpPr>
            <a:spLocks noGrp="1"/>
          </p:cNvSpPr>
          <p:nvPr>
            <p:ph idx="1"/>
          </p:nvPr>
        </p:nvSpPr>
        <p:spPr>
          <a:xfrm>
            <a:off x="1280160" y="2190749"/>
            <a:ext cx="9628632" cy="4550710"/>
          </a:xfrm>
        </p:spPr>
        <p:txBody>
          <a:bodyPr>
            <a:normAutofit fontScale="92500" lnSpcReduction="10000"/>
          </a:bodyPr>
          <a:lstStyle/>
          <a:p>
            <a:r>
              <a:rPr lang="en-US" dirty="0" smtClean="0"/>
              <a:t>Firstly, we will Train and test our data and then at the time of prediction we calculate all these .</a:t>
            </a:r>
          </a:p>
          <a:p>
            <a:pPr>
              <a:buFont typeface="Wingdings" panose="05000000000000000000" pitchFamily="2" charset="2"/>
              <a:buChar char="Ø"/>
            </a:pPr>
            <a:r>
              <a:rPr lang="en-US" dirty="0" smtClean="0"/>
              <a:t>Support Vectors : It defines as the </a:t>
            </a:r>
            <a:r>
              <a:rPr lang="en-US" dirty="0"/>
              <a:t>data points or vectors that are the closest to the </a:t>
            </a:r>
            <a:r>
              <a:rPr lang="en-US" dirty="0" err="1"/>
              <a:t>hyperplane</a:t>
            </a:r>
            <a:r>
              <a:rPr lang="en-US" dirty="0"/>
              <a:t>. </a:t>
            </a:r>
          </a:p>
          <a:p>
            <a:r>
              <a:rPr lang="en-US" dirty="0"/>
              <a:t>SVM algorithm finds the closest point of the lines from both the classes. These points are called support vectors. </a:t>
            </a:r>
            <a:endParaRPr lang="en-US" dirty="0" smtClean="0"/>
          </a:p>
          <a:p>
            <a:endParaRPr lang="en-US" dirty="0"/>
          </a:p>
          <a:p>
            <a:pPr>
              <a:buFont typeface="Wingdings" panose="05000000000000000000" pitchFamily="2" charset="2"/>
              <a:buChar char="Ø"/>
            </a:pPr>
            <a:r>
              <a:rPr lang="en-US" dirty="0" smtClean="0"/>
              <a:t>Margin : </a:t>
            </a:r>
          </a:p>
          <a:p>
            <a:pPr marL="0" indent="0">
              <a:buNone/>
            </a:pPr>
            <a:r>
              <a:rPr lang="en-US" dirty="0" smtClean="0"/>
              <a:t>       	The </a:t>
            </a:r>
            <a:r>
              <a:rPr lang="en-US" dirty="0"/>
              <a:t>distance between the support vectors is called as margin and the goal of SVM is to maximize this margin</a:t>
            </a:r>
            <a:r>
              <a:rPr lang="en-US" dirty="0" smtClean="0"/>
              <a:t>.</a:t>
            </a:r>
          </a:p>
          <a:p>
            <a:r>
              <a:rPr lang="en-US" dirty="0" smtClean="0"/>
              <a:t>We always use the margin which has maximum distance between support vectors.</a:t>
            </a:r>
            <a:endParaRPr lang="en-IN" dirty="0"/>
          </a:p>
        </p:txBody>
      </p:sp>
    </p:spTree>
    <p:extLst>
      <p:ext uri="{BB962C8B-B14F-4D97-AF65-F5344CB8AC3E}">
        <p14:creationId xmlns:p14="http://schemas.microsoft.com/office/powerpoint/2010/main" val="48669620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buFont typeface="Wingdings" panose="05000000000000000000" pitchFamily="2" charset="2"/>
              <a:buChar char="Ø"/>
            </a:pPr>
            <a:r>
              <a:rPr lang="en-US" dirty="0" err="1"/>
              <a:t>Hyperplane</a:t>
            </a:r>
            <a:r>
              <a:rPr lang="en-US" dirty="0"/>
              <a:t> in SVM : </a:t>
            </a:r>
          </a:p>
        </p:txBody>
      </p:sp>
      <p:sp>
        <p:nvSpPr>
          <p:cNvPr id="3" name="Content Placeholder 2"/>
          <p:cNvSpPr>
            <a:spLocks noGrp="1"/>
          </p:cNvSpPr>
          <p:nvPr>
            <p:ph idx="1"/>
          </p:nvPr>
        </p:nvSpPr>
        <p:spPr/>
        <p:txBody>
          <a:bodyPr/>
          <a:lstStyle/>
          <a:p>
            <a:r>
              <a:rPr lang="en-US" dirty="0" smtClean="0"/>
              <a:t>The </a:t>
            </a:r>
            <a:r>
              <a:rPr lang="en-US" dirty="0"/>
              <a:t>SVM algorithm helps to find the best line or decision boundary, this best boundary or region is called as a </a:t>
            </a:r>
            <a:r>
              <a:rPr lang="en-US" dirty="0" err="1"/>
              <a:t>hyperplane</a:t>
            </a:r>
            <a:r>
              <a:rPr lang="en-US" dirty="0" smtClean="0"/>
              <a:t>.</a:t>
            </a:r>
          </a:p>
          <a:p>
            <a:r>
              <a:rPr lang="en-US" dirty="0" smtClean="0"/>
              <a:t>Decision boundary that helps to classify data points.</a:t>
            </a:r>
            <a:endParaRPr lang="en-US" dirty="0"/>
          </a:p>
          <a:p>
            <a:r>
              <a:rPr lang="en-US" dirty="0"/>
              <a:t>We always create a </a:t>
            </a:r>
            <a:r>
              <a:rPr lang="en-US" dirty="0" err="1"/>
              <a:t>hyperplane</a:t>
            </a:r>
            <a:r>
              <a:rPr lang="en-US" dirty="0"/>
              <a:t> that has a maximum margin, which means the maximum distance between the data points.</a:t>
            </a:r>
          </a:p>
          <a:p>
            <a:r>
              <a:rPr lang="en-US" dirty="0"/>
              <a:t>The </a:t>
            </a:r>
            <a:r>
              <a:rPr lang="en-US" dirty="0" err="1"/>
              <a:t>hyperplane</a:t>
            </a:r>
            <a:r>
              <a:rPr lang="en-US" dirty="0"/>
              <a:t> with maximum margin is called the optimal </a:t>
            </a:r>
            <a:r>
              <a:rPr lang="en-US" dirty="0" err="1"/>
              <a:t>hyperplane</a:t>
            </a:r>
            <a:r>
              <a:rPr lang="en-US" dirty="0"/>
              <a:t>. </a:t>
            </a:r>
            <a:endParaRPr lang="en-US" dirty="0" smtClean="0"/>
          </a:p>
          <a:p>
            <a:r>
              <a:rPr lang="en-US" dirty="0" err="1" smtClean="0"/>
              <a:t>Hyperplane</a:t>
            </a:r>
            <a:r>
              <a:rPr lang="en-US" dirty="0" smtClean="0"/>
              <a:t> is basically used for separating data points those are linearly </a:t>
            </a:r>
            <a:r>
              <a:rPr lang="en-US" dirty="0" err="1" smtClean="0"/>
              <a:t>seperable</a:t>
            </a:r>
            <a:r>
              <a:rPr lang="en-US" dirty="0" smtClean="0"/>
              <a:t>.</a:t>
            </a:r>
            <a:endParaRPr lang="en-IN" dirty="0"/>
          </a:p>
        </p:txBody>
      </p:sp>
    </p:spTree>
    <p:extLst>
      <p:ext uri="{BB962C8B-B14F-4D97-AF65-F5344CB8AC3E}">
        <p14:creationId xmlns:p14="http://schemas.microsoft.com/office/powerpoint/2010/main" val="38518433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Optimal </a:t>
            </a:r>
            <a:r>
              <a:rPr lang="en-US" dirty="0" err="1" smtClean="0"/>
              <a:t>Hyperplane</a:t>
            </a:r>
            <a:r>
              <a:rPr lang="en-US" dirty="0" smtClean="0"/>
              <a:t> in SVM :</a:t>
            </a:r>
            <a:endParaRPr lang="en-IN" dirty="0"/>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192306" y="2545182"/>
            <a:ext cx="3436938" cy="367665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3225" y="2620385"/>
            <a:ext cx="3598209" cy="3526245"/>
          </a:xfrm>
          <a:prstGeom prst="rect">
            <a:avLst/>
          </a:prstGeom>
        </p:spPr>
      </p:pic>
    </p:spTree>
    <p:extLst>
      <p:ext uri="{BB962C8B-B14F-4D97-AF65-F5344CB8AC3E}">
        <p14:creationId xmlns:p14="http://schemas.microsoft.com/office/powerpoint/2010/main" val="130268691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Optimal </a:t>
            </a:r>
            <a:r>
              <a:rPr lang="en-US" dirty="0" err="1" smtClean="0"/>
              <a:t>hyperplane</a:t>
            </a:r>
            <a:r>
              <a:rPr lang="en-US" dirty="0" smtClean="0"/>
              <a:t> with margin :</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33412" y="2541073"/>
            <a:ext cx="3722127" cy="3672499"/>
          </a:xfrm>
        </p:spPr>
      </p:pic>
    </p:spTree>
    <p:extLst>
      <p:ext uri="{BB962C8B-B14F-4D97-AF65-F5344CB8AC3E}">
        <p14:creationId xmlns:p14="http://schemas.microsoft.com/office/powerpoint/2010/main" val="289291014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 factors of SVM :</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30071" y="2323680"/>
            <a:ext cx="6603159" cy="4402106"/>
          </a:xfrm>
        </p:spPr>
      </p:pic>
    </p:spTree>
    <p:extLst>
      <p:ext uri="{BB962C8B-B14F-4D97-AF65-F5344CB8AC3E}">
        <p14:creationId xmlns:p14="http://schemas.microsoft.com/office/powerpoint/2010/main" val="391548313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different Types of </a:t>
            </a:r>
            <a:r>
              <a:rPr lang="en-US" dirty="0" smtClean="0"/>
              <a:t>SVM ?</a:t>
            </a:r>
            <a:endParaRPr lang="en-IN" dirty="0"/>
          </a:p>
        </p:txBody>
      </p:sp>
      <p:sp>
        <p:nvSpPr>
          <p:cNvPr id="3" name="Content Placeholder 2"/>
          <p:cNvSpPr>
            <a:spLocks noGrp="1"/>
          </p:cNvSpPr>
          <p:nvPr>
            <p:ph idx="1"/>
          </p:nvPr>
        </p:nvSpPr>
        <p:spPr/>
        <p:txBody>
          <a:bodyPr/>
          <a:lstStyle/>
          <a:p>
            <a:r>
              <a:rPr lang="en-US" dirty="0" smtClean="0"/>
              <a:t>There are 2 types of SVM for </a:t>
            </a:r>
            <a:r>
              <a:rPr lang="en-US" dirty="0" err="1" smtClean="0"/>
              <a:t>datapoints</a:t>
            </a:r>
            <a:r>
              <a:rPr lang="en-US" dirty="0" smtClean="0"/>
              <a:t> those are linear and non linear in nature.</a:t>
            </a:r>
          </a:p>
          <a:p>
            <a:r>
              <a:rPr lang="en-US" dirty="0" smtClean="0"/>
              <a:t>We can categorize it as :</a:t>
            </a:r>
          </a:p>
          <a:p>
            <a:pPr marL="0" indent="0">
              <a:buNone/>
            </a:pPr>
            <a:endParaRPr lang="en-US" dirty="0" smtClean="0"/>
          </a:p>
          <a:p>
            <a:r>
              <a:rPr lang="en-US" dirty="0" smtClean="0"/>
              <a:t>1. LSVM (Linear Support Vector Machine)</a:t>
            </a:r>
            <a:endParaRPr lang="en-IN" dirty="0"/>
          </a:p>
          <a:p>
            <a:endParaRPr lang="en-US" dirty="0" smtClean="0"/>
          </a:p>
          <a:p>
            <a:r>
              <a:rPr lang="en-US" dirty="0" smtClean="0"/>
              <a:t>2. NLSVM ( Non - Linear Support </a:t>
            </a:r>
            <a:r>
              <a:rPr lang="en-US" dirty="0"/>
              <a:t>Vector Machine)</a:t>
            </a:r>
            <a:endParaRPr lang="en-IN" dirty="0"/>
          </a:p>
        </p:txBody>
      </p:sp>
    </p:spTree>
    <p:extLst>
      <p:ext uri="{BB962C8B-B14F-4D97-AF65-F5344CB8AC3E}">
        <p14:creationId xmlns:p14="http://schemas.microsoft.com/office/powerpoint/2010/main" val="35320180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358</TotalTime>
  <Words>1383</Words>
  <Application>Microsoft Office PowerPoint</Application>
  <PresentationFormat>Widescreen</PresentationFormat>
  <Paragraphs>105</Paragraphs>
  <Slides>30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Calibri</vt:lpstr>
      <vt:lpstr>Wingdings</vt:lpstr>
      <vt:lpstr>Educational subjects 16x9</vt:lpstr>
      <vt:lpstr>Support Vector Machine (SVM) in  Machine learning </vt:lpstr>
      <vt:lpstr>What is SVM ?</vt:lpstr>
      <vt:lpstr>PowerPoint Presentation</vt:lpstr>
      <vt:lpstr>Define Support Vectors, Margin, Hyperplane in SVM :</vt:lpstr>
      <vt:lpstr>Hyperplane in SVM : </vt:lpstr>
      <vt:lpstr>Optimal Hyperplane in SVM :</vt:lpstr>
      <vt:lpstr>Optimal hyperplane with margin :</vt:lpstr>
      <vt:lpstr>All factors of SVM :</vt:lpstr>
      <vt:lpstr>What are different Types of SVM ?</vt:lpstr>
      <vt:lpstr>1. LSVM (Linear Support Vector Machine)</vt:lpstr>
      <vt:lpstr>LSVM :</vt:lpstr>
      <vt:lpstr>2. NLSVM ( Non - Linear Support Vector Machine) </vt:lpstr>
      <vt:lpstr>Types of Kernel Function and Applications in Support Vector Machine (SVM) in  Machine learning </vt:lpstr>
      <vt:lpstr>NLSVM representation :</vt:lpstr>
      <vt:lpstr>Transformation by Kernel function :</vt:lpstr>
      <vt:lpstr>Using Kernel Trick to Classify data points :</vt:lpstr>
      <vt:lpstr>What is the difference between Linearly Separable Dataset &amp; Non-Linearly Separable Dataset ?</vt:lpstr>
      <vt:lpstr>How Kernel Trick is useful in NLSVM ?</vt:lpstr>
      <vt:lpstr>Define Kernel ?</vt:lpstr>
      <vt:lpstr>Types of kernel :</vt:lpstr>
      <vt:lpstr>PowerPoint Presentation</vt:lpstr>
      <vt:lpstr>PowerPoint Presentation</vt:lpstr>
      <vt:lpstr>What is C and Gamma in SVM ?</vt:lpstr>
      <vt:lpstr>PowerPoint Presentation</vt:lpstr>
      <vt:lpstr>Gamma in kernel :</vt:lpstr>
      <vt:lpstr>Applications of kernel :</vt:lpstr>
      <vt:lpstr>PowerPoint Presentation</vt:lpstr>
      <vt:lpstr>Pros merits of SVM :</vt:lpstr>
      <vt:lpstr>Cons demerits of SVM :</vt:lpstr>
      <vt:lpstr>THANK YOU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Hrishikesh Deshpande</dc:creator>
  <cp:lastModifiedBy>Hrishikesh Deshpande</cp:lastModifiedBy>
  <cp:revision>22</cp:revision>
  <dcterms:created xsi:type="dcterms:W3CDTF">2021-07-05T11:22:17Z</dcterms:created>
  <dcterms:modified xsi:type="dcterms:W3CDTF">2021-07-08T09:20:20Z</dcterms:modified>
</cp:coreProperties>
</file>